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60" r:id="rId1"/>
  </p:sldMasterIdLst>
  <p:notesMasterIdLst>
    <p:notesMasterId r:id="rId17"/>
  </p:notesMasterIdLst>
  <p:sldIdLst>
    <p:sldId id="256" r:id="rId2"/>
    <p:sldId id="258" r:id="rId3"/>
    <p:sldId id="271" r:id="rId4"/>
    <p:sldId id="259" r:id="rId5"/>
    <p:sldId id="260" r:id="rId6"/>
    <p:sldId id="267" r:id="rId7"/>
    <p:sldId id="266" r:id="rId8"/>
    <p:sldId id="265" r:id="rId9"/>
    <p:sldId id="264" r:id="rId10"/>
    <p:sldId id="263" r:id="rId11"/>
    <p:sldId id="262" r:id="rId12"/>
    <p:sldId id="261" r:id="rId13"/>
    <p:sldId id="268" r:id="rId14"/>
    <p:sldId id="269" r:id="rId15"/>
    <p:sldId id="270" r:id="rId16"/>
  </p:sldIdLst>
  <p:sldSz cx="9144000" cy="6858000" type="screen4x3"/>
  <p:notesSz cx="6858000" cy="9144000"/>
  <p:embeddedFontLst>
    <p:embeddedFont>
      <p:font typeface="Georgia" pitchFamily="18" charset="0"/>
      <p:regular r:id="rId18"/>
      <p:bold r:id="rId19"/>
      <p:italic r:id="rId20"/>
      <p:boldItalic r:id="rId21"/>
    </p:embeddedFont>
    <p:embeddedFont>
      <p:font typeface="Wingdings 2" pitchFamily="18" charset="2"/>
      <p:regular r:id="rId22"/>
    </p:embeddedFont>
    <p:embeddedFont>
      <p:font typeface="Berlin Sans FB" pitchFamily="34" charset="0"/>
      <p:regular r:id="rId23"/>
      <p:bold r:id="rId24"/>
    </p:embeddedFont>
    <p:embeddedFont>
      <p:font typeface="Calibri" pitchFamily="34" charset="0"/>
      <p:regular r:id="rId25"/>
      <p:bold r:id="rId26"/>
      <p:italic r:id="rId27"/>
      <p:boldItalic r:id="rId28"/>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8" d="100"/>
          <a:sy n="88" d="100"/>
        </p:scale>
        <p:origin x="-55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1.fntdata"/><Relationship Id="rId26" Type="http://schemas.openxmlformats.org/officeDocument/2006/relationships/font" Target="fonts/font9.fntdata"/><Relationship Id="rId3" Type="http://schemas.openxmlformats.org/officeDocument/2006/relationships/slide" Target="slides/slide2.xml"/><Relationship Id="rId21" Type="http://schemas.openxmlformats.org/officeDocument/2006/relationships/font" Target="fonts/font4.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font" Target="fonts/font8.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3.fntdata"/><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7.fntdata"/><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6.fntdata"/><Relationship Id="rId28" Type="http://schemas.openxmlformats.org/officeDocument/2006/relationships/font" Target="fonts/font11.fntdata"/><Relationship Id="rId10" Type="http://schemas.openxmlformats.org/officeDocument/2006/relationships/slide" Target="slides/slide9.xml"/><Relationship Id="rId19" Type="http://schemas.openxmlformats.org/officeDocument/2006/relationships/font" Target="fonts/font2.fntdata"/><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5.fntdata"/><Relationship Id="rId27" Type="http://schemas.openxmlformats.org/officeDocument/2006/relationships/font" Target="fonts/font10.fntdata"/><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F823D0-5A73-4E47-814B-4870D27C74E3}" type="datetimeFigureOut">
              <a:rPr lang="en-US" smtClean="0"/>
              <a:t>5/3/2012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93A229-959C-409C-ACB9-C9F8FCC7CB5A}"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Berlin Sans FB" pitchFamily="34" charset="0"/>
              </a:rPr>
              <a:t>When ever we open the Bible to study we must remember that the things contained in it are there for a reason; the individuals and peoples written about give us valuable lessons.  In both testaments there are lessons for us that when applied properly to our lives will help us to be better Christians and examples of the Gospel of Christ.</a:t>
            </a:r>
          </a:p>
          <a:p>
            <a:endParaRPr lang="en-US" dirty="0"/>
          </a:p>
        </p:txBody>
      </p:sp>
      <p:sp>
        <p:nvSpPr>
          <p:cNvPr id="4" name="Slide Number Placeholder 3"/>
          <p:cNvSpPr>
            <a:spLocks noGrp="1"/>
          </p:cNvSpPr>
          <p:nvPr>
            <p:ph type="sldNum" sz="quarter" idx="10"/>
          </p:nvPr>
        </p:nvSpPr>
        <p:spPr/>
        <p:txBody>
          <a:bodyPr/>
          <a:lstStyle/>
          <a:p>
            <a:fld id="{FB93A229-959C-409C-ACB9-C9F8FCC7CB5A}" type="slidenum">
              <a:rPr lang="en-US" smtClean="0"/>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5/3/2012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5/3/2012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5/3/2012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D8BD707-D9CF-40AE-B4C6-C98DA3205C09}" type="datetimeFigureOut">
              <a:rPr lang="en-US" smtClean="0"/>
              <a:pPr/>
              <a:t>5/3/2012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5/3/2012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5/3/2012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D8BD707-D9CF-40AE-B4C6-C98DA3205C09}" type="datetimeFigureOut">
              <a:rPr lang="en-US" smtClean="0"/>
              <a:pPr/>
              <a:t>5/3/2012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5/3/2012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D8BD707-D9CF-40AE-B4C6-C98DA3205C09}" type="datetimeFigureOut">
              <a:rPr lang="en-US" smtClean="0"/>
              <a:pPr/>
              <a:t>5/3/2012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D8BD707-D9CF-40AE-B4C6-C98DA3205C09}" type="datetimeFigureOut">
              <a:rPr lang="en-US" smtClean="0"/>
              <a:pPr/>
              <a:t>5/3/2012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endParaRPr lang="en-US"/>
          </a:p>
        </p:txBody>
      </p:sp>
    </p:spTree>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smtClean="0">
                <a:ln>
                  <a:solidFill>
                    <a:schemeClr val="tx1"/>
                  </a:solidFill>
                </a:ln>
              </a:rPr>
              <a:t>Hosea’s Seven</a:t>
            </a:r>
            <a:endParaRPr lang="en-US" sz="5400" dirty="0">
              <a:ln>
                <a:solidFill>
                  <a:schemeClr val="tx1"/>
                </a:solidFill>
              </a:ln>
            </a:endParaRPr>
          </a:p>
        </p:txBody>
      </p:sp>
      <p:sp>
        <p:nvSpPr>
          <p:cNvPr id="3" name="Content Placeholder 2"/>
          <p:cNvSpPr>
            <a:spLocks noGrp="1"/>
          </p:cNvSpPr>
          <p:nvPr>
            <p:ph sz="quarter" idx="1"/>
          </p:nvPr>
        </p:nvSpPr>
        <p:spPr/>
        <p:txBody>
          <a:bodyPr>
            <a:normAutofit/>
          </a:bodyPr>
          <a:lstStyle/>
          <a:p>
            <a:pPr marL="514350" lvl="0" indent="-514350">
              <a:buFont typeface="+mj-lt"/>
              <a:buAutoNum type="arabicPeriod" startAt="4"/>
            </a:pPr>
            <a:r>
              <a:rPr lang="en-US" sz="3600" dirty="0" smtClean="0">
                <a:latin typeface="Berlin Sans FB" pitchFamily="34" charset="0"/>
              </a:rPr>
              <a:t>Mixing with the world – Hosea 7:8</a:t>
            </a:r>
          </a:p>
          <a:p>
            <a:r>
              <a:rPr lang="en-US" sz="3600" dirty="0" smtClean="0">
                <a:latin typeface="Berlin Sans FB" pitchFamily="34" charset="0"/>
              </a:rPr>
              <a:t>Matt. 6:24 – cannot serve two masters</a:t>
            </a:r>
          </a:p>
          <a:p>
            <a:r>
              <a:rPr lang="en-US" sz="3600" dirty="0" smtClean="0">
                <a:latin typeface="Berlin Sans FB" pitchFamily="34" charset="0"/>
              </a:rPr>
              <a:t>2 Cor. 6:14, 17-18 – do not be unequally yoked, come out from among them</a:t>
            </a:r>
          </a:p>
          <a:p>
            <a:r>
              <a:rPr lang="en-US" sz="3600" dirty="0" smtClean="0">
                <a:latin typeface="Berlin Sans FB" pitchFamily="34" charset="0"/>
              </a:rPr>
              <a:t>1 Cor. 5:10 – we cannot go out of this world</a:t>
            </a:r>
          </a:p>
          <a:p>
            <a:pPr>
              <a:buNone/>
            </a:pPr>
            <a:endParaRPr lang="en-US" dirty="0" smtClean="0"/>
          </a:p>
          <a:p>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smtClean="0">
                <a:ln>
                  <a:solidFill>
                    <a:schemeClr val="tx1"/>
                  </a:solidFill>
                </a:ln>
              </a:rPr>
              <a:t>Hosea’s Seven</a:t>
            </a:r>
            <a:endParaRPr lang="en-US" sz="5400" dirty="0">
              <a:ln>
                <a:solidFill>
                  <a:schemeClr val="tx1"/>
                </a:solidFill>
              </a:ln>
            </a:endParaRPr>
          </a:p>
        </p:txBody>
      </p:sp>
      <p:sp>
        <p:nvSpPr>
          <p:cNvPr id="3" name="Content Placeholder 2"/>
          <p:cNvSpPr>
            <a:spLocks noGrp="1"/>
          </p:cNvSpPr>
          <p:nvPr>
            <p:ph sz="quarter" idx="1"/>
          </p:nvPr>
        </p:nvSpPr>
        <p:spPr/>
        <p:txBody>
          <a:bodyPr>
            <a:normAutofit lnSpcReduction="10000"/>
          </a:bodyPr>
          <a:lstStyle/>
          <a:p>
            <a:pPr marL="514350" lvl="0" indent="-514350">
              <a:buFont typeface="+mj-lt"/>
              <a:buAutoNum type="arabicPeriod" startAt="5"/>
            </a:pPr>
            <a:r>
              <a:rPr lang="en-US" sz="3600" dirty="0" smtClean="0">
                <a:latin typeface="Berlin Sans FB" pitchFamily="34" charset="0"/>
              </a:rPr>
              <a:t>Corruption – Hosea 9:9</a:t>
            </a:r>
          </a:p>
          <a:p>
            <a:r>
              <a:rPr lang="en-US" sz="3600" dirty="0" smtClean="0">
                <a:latin typeface="Berlin Sans FB" pitchFamily="34" charset="0"/>
              </a:rPr>
              <a:t>Rom. 1:18-32 – man gave up the knowledge of God</a:t>
            </a:r>
          </a:p>
          <a:p>
            <a:r>
              <a:rPr lang="en-US" sz="3600" dirty="0" smtClean="0">
                <a:latin typeface="Berlin Sans FB" pitchFamily="34" charset="0"/>
              </a:rPr>
              <a:t>Matt. 23:2-3 – say but do not do</a:t>
            </a:r>
          </a:p>
          <a:p>
            <a:r>
              <a:rPr lang="en-US" sz="3600" dirty="0" smtClean="0">
                <a:latin typeface="Berlin Sans FB" pitchFamily="34" charset="0"/>
              </a:rPr>
              <a:t>Matt. 23:25-28 – full of hypocrisy and lawlessness</a:t>
            </a:r>
          </a:p>
          <a:p>
            <a:r>
              <a:rPr lang="en-US" sz="3600" dirty="0" smtClean="0">
                <a:latin typeface="Berlin Sans FB" pitchFamily="34" charset="0"/>
              </a:rPr>
              <a:t>2 Peter 2:20-22 – return to the corruption of the world</a:t>
            </a:r>
          </a:p>
          <a:p>
            <a:pPr>
              <a:buNone/>
            </a:pPr>
            <a:endParaRPr lang="en-US" dirty="0" smtClean="0"/>
          </a:p>
          <a:p>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smtClean="0">
                <a:ln>
                  <a:solidFill>
                    <a:schemeClr val="tx1"/>
                  </a:solidFill>
                </a:ln>
              </a:rPr>
              <a:t>Hosea’s Seven</a:t>
            </a:r>
            <a:endParaRPr lang="en-US" sz="5400" dirty="0">
              <a:ln>
                <a:solidFill>
                  <a:schemeClr val="tx1"/>
                </a:solidFill>
              </a:ln>
            </a:endParaRPr>
          </a:p>
        </p:txBody>
      </p:sp>
      <p:sp>
        <p:nvSpPr>
          <p:cNvPr id="3" name="Content Placeholder 2"/>
          <p:cNvSpPr>
            <a:spLocks noGrp="1"/>
          </p:cNvSpPr>
          <p:nvPr>
            <p:ph sz="quarter" idx="1"/>
          </p:nvPr>
        </p:nvSpPr>
        <p:spPr>
          <a:xfrm>
            <a:off x="301752" y="1527048"/>
            <a:ext cx="8503920" cy="4873752"/>
          </a:xfrm>
        </p:spPr>
        <p:txBody>
          <a:bodyPr>
            <a:normAutofit lnSpcReduction="10000"/>
          </a:bodyPr>
          <a:lstStyle/>
          <a:p>
            <a:pPr marL="514350" lvl="0" indent="-514350">
              <a:buFont typeface="+mj-lt"/>
              <a:buAutoNum type="arabicPeriod" startAt="6"/>
            </a:pPr>
            <a:r>
              <a:rPr lang="en-US" sz="3600" dirty="0" smtClean="0">
                <a:latin typeface="Berlin Sans FB" pitchFamily="34" charset="0"/>
              </a:rPr>
              <a:t>Backsliding – Hosea 11:7</a:t>
            </a:r>
          </a:p>
          <a:p>
            <a:r>
              <a:rPr lang="en-US" sz="3600" dirty="0" smtClean="0">
                <a:latin typeface="Berlin Sans FB" pitchFamily="34" charset="0"/>
              </a:rPr>
              <a:t>Hand in hand with corruption is backsliding</a:t>
            </a:r>
          </a:p>
          <a:p>
            <a:r>
              <a:rPr lang="en-US" sz="3600" dirty="0" smtClean="0">
                <a:latin typeface="Berlin Sans FB" pitchFamily="34" charset="0"/>
              </a:rPr>
              <a:t>Gal. 4:9 – return to the weak elements </a:t>
            </a:r>
          </a:p>
          <a:p>
            <a:r>
              <a:rPr lang="en-US" sz="3600" dirty="0" smtClean="0">
                <a:latin typeface="Berlin Sans FB" pitchFamily="34" charset="0"/>
              </a:rPr>
              <a:t>Heb. 10:36-39 – live by faith or draw back?</a:t>
            </a:r>
          </a:p>
          <a:p>
            <a:r>
              <a:rPr lang="en-US" sz="3600" dirty="0" smtClean="0">
                <a:latin typeface="Berlin Sans FB" pitchFamily="34" charset="0"/>
              </a:rPr>
              <a:t>2 Peter 3:17 – led away with error</a:t>
            </a:r>
          </a:p>
          <a:p>
            <a:r>
              <a:rPr lang="en-US" sz="3600" dirty="0" smtClean="0">
                <a:latin typeface="Berlin Sans FB" pitchFamily="34" charset="0"/>
              </a:rPr>
              <a:t>Heb. 6:4-6 – crucify Jesus again and again</a:t>
            </a:r>
          </a:p>
          <a:p>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smtClean="0">
                <a:ln>
                  <a:solidFill>
                    <a:schemeClr val="tx1"/>
                  </a:solidFill>
                </a:ln>
              </a:rPr>
              <a:t>Hosea’s Seven</a:t>
            </a:r>
            <a:endParaRPr lang="en-US" sz="5400" dirty="0">
              <a:ln>
                <a:solidFill>
                  <a:schemeClr val="tx1"/>
                </a:solidFill>
              </a:ln>
            </a:endParaRPr>
          </a:p>
        </p:txBody>
      </p:sp>
      <p:sp>
        <p:nvSpPr>
          <p:cNvPr id="3" name="Content Placeholder 2"/>
          <p:cNvSpPr>
            <a:spLocks noGrp="1"/>
          </p:cNvSpPr>
          <p:nvPr>
            <p:ph sz="quarter" idx="1"/>
          </p:nvPr>
        </p:nvSpPr>
        <p:spPr/>
        <p:txBody>
          <a:bodyPr>
            <a:normAutofit/>
          </a:bodyPr>
          <a:lstStyle/>
          <a:p>
            <a:pPr marL="742950" lvl="0" indent="-742950">
              <a:buFont typeface="+mj-lt"/>
              <a:buAutoNum type="arabicPeriod" startAt="7"/>
            </a:pPr>
            <a:r>
              <a:rPr lang="en-US" sz="3600" dirty="0" smtClean="0">
                <a:latin typeface="Berlin Sans FB" pitchFamily="34" charset="0"/>
              </a:rPr>
              <a:t>Idolatry – Hosea 13:2</a:t>
            </a:r>
          </a:p>
          <a:p>
            <a:r>
              <a:rPr lang="en-US" sz="3600" dirty="0" smtClean="0">
                <a:latin typeface="Berlin Sans FB" pitchFamily="34" charset="0"/>
              </a:rPr>
              <a:t>Isaiah 44:9-20, 46:1-7 – the futility of idols</a:t>
            </a:r>
          </a:p>
          <a:p>
            <a:r>
              <a:rPr lang="en-US" sz="3600" dirty="0" smtClean="0">
                <a:latin typeface="Berlin Sans FB" pitchFamily="34" charset="0"/>
              </a:rPr>
              <a:t>Eph. 5:5 – the covetous man is an idolater</a:t>
            </a:r>
          </a:p>
          <a:p>
            <a:r>
              <a:rPr lang="en-US" sz="3600" dirty="0" smtClean="0">
                <a:latin typeface="Berlin Sans FB" pitchFamily="34" charset="0"/>
              </a:rPr>
              <a:t>Col. 3:5 – covetousness is idolatry</a:t>
            </a:r>
          </a:p>
          <a:p>
            <a:r>
              <a:rPr lang="en-US" sz="3600" dirty="0" smtClean="0">
                <a:latin typeface="Berlin Sans FB" pitchFamily="34" charset="0"/>
              </a:rPr>
              <a:t>Matt. 6:33 – serve God first</a:t>
            </a:r>
          </a:p>
          <a:p>
            <a:pPr>
              <a:buNone/>
            </a:pP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smtClean="0">
                <a:ln>
                  <a:solidFill>
                    <a:schemeClr val="tx1"/>
                  </a:solidFill>
                </a:ln>
              </a:rPr>
              <a:t>Hosea’s Seven</a:t>
            </a:r>
            <a:endParaRPr lang="en-US" sz="5400" dirty="0">
              <a:ln>
                <a:solidFill>
                  <a:schemeClr val="tx1"/>
                </a:solidFill>
              </a:ln>
            </a:endParaRPr>
          </a:p>
        </p:txBody>
      </p:sp>
      <p:sp>
        <p:nvSpPr>
          <p:cNvPr id="3" name="Content Placeholder 2"/>
          <p:cNvSpPr>
            <a:spLocks noGrp="1"/>
          </p:cNvSpPr>
          <p:nvPr>
            <p:ph sz="half" idx="1"/>
          </p:nvPr>
        </p:nvSpPr>
        <p:spPr>
          <a:xfrm>
            <a:off x="301752" y="1371600"/>
            <a:ext cx="4038600" cy="5029200"/>
          </a:xfrm>
        </p:spPr>
        <p:txBody>
          <a:bodyPr>
            <a:normAutofit fontScale="92500"/>
          </a:bodyPr>
          <a:lstStyle/>
          <a:p>
            <a:pPr marL="514350" indent="-514350">
              <a:buAutoNum type="arabicPeriod"/>
            </a:pPr>
            <a:r>
              <a:rPr lang="en-US" sz="3600" dirty="0" smtClean="0">
                <a:latin typeface="Berlin Sans FB" pitchFamily="34" charset="0"/>
              </a:rPr>
              <a:t>Lack of knowledge</a:t>
            </a:r>
          </a:p>
          <a:p>
            <a:pPr marL="514350" indent="-514350">
              <a:buAutoNum type="arabicPeriod"/>
            </a:pPr>
            <a:r>
              <a:rPr lang="en-US" sz="3600" dirty="0" smtClean="0">
                <a:latin typeface="Berlin Sans FB" pitchFamily="34" charset="0"/>
              </a:rPr>
              <a:t>Pride</a:t>
            </a:r>
          </a:p>
          <a:p>
            <a:pPr marL="514350" indent="-514350">
              <a:buAutoNum type="arabicPeriod"/>
            </a:pPr>
            <a:r>
              <a:rPr lang="en-US" sz="3600" dirty="0" smtClean="0">
                <a:latin typeface="Berlin Sans FB" pitchFamily="34" charset="0"/>
              </a:rPr>
              <a:t>Instability</a:t>
            </a:r>
          </a:p>
          <a:p>
            <a:pPr marL="514350" indent="-514350">
              <a:buAutoNum type="arabicPeriod"/>
            </a:pPr>
            <a:r>
              <a:rPr lang="en-US" sz="3600" dirty="0" smtClean="0">
                <a:latin typeface="Berlin Sans FB" pitchFamily="34" charset="0"/>
              </a:rPr>
              <a:t>Mixing with the world</a:t>
            </a:r>
          </a:p>
          <a:p>
            <a:pPr marL="514350" indent="-514350">
              <a:buAutoNum type="arabicPeriod"/>
            </a:pPr>
            <a:r>
              <a:rPr lang="en-US" sz="3600" dirty="0" smtClean="0">
                <a:latin typeface="Berlin Sans FB" pitchFamily="34" charset="0"/>
              </a:rPr>
              <a:t>Corruption</a:t>
            </a:r>
          </a:p>
          <a:p>
            <a:pPr marL="514350" indent="-514350">
              <a:buAutoNum type="arabicPeriod"/>
            </a:pPr>
            <a:r>
              <a:rPr lang="en-US" sz="3600" dirty="0" smtClean="0">
                <a:latin typeface="Berlin Sans FB" pitchFamily="34" charset="0"/>
              </a:rPr>
              <a:t>Backsliding</a:t>
            </a:r>
          </a:p>
          <a:p>
            <a:pPr marL="514350" indent="-514350">
              <a:buAutoNum type="arabicPeriod"/>
            </a:pPr>
            <a:r>
              <a:rPr lang="en-US" sz="3600" dirty="0" smtClean="0">
                <a:latin typeface="Berlin Sans FB" pitchFamily="34" charset="0"/>
              </a:rPr>
              <a:t>Idolatry</a:t>
            </a:r>
          </a:p>
          <a:p>
            <a:endParaRPr lang="en-US" dirty="0"/>
          </a:p>
        </p:txBody>
      </p:sp>
      <p:sp>
        <p:nvSpPr>
          <p:cNvPr id="4" name="Content Placeholder 3"/>
          <p:cNvSpPr>
            <a:spLocks noGrp="1"/>
          </p:cNvSpPr>
          <p:nvPr>
            <p:ph sz="half" idx="2"/>
          </p:nvPr>
        </p:nvSpPr>
        <p:spPr>
          <a:xfrm>
            <a:off x="4800600" y="1371600"/>
            <a:ext cx="4038600" cy="5029200"/>
          </a:xfrm>
        </p:spPr>
        <p:txBody>
          <a:bodyPr>
            <a:normAutofit fontScale="92500"/>
          </a:bodyPr>
          <a:lstStyle/>
          <a:p>
            <a:pPr>
              <a:buNone/>
            </a:pPr>
            <a:r>
              <a:rPr lang="en-US" sz="3900" dirty="0" smtClean="0">
                <a:latin typeface="Berlin Sans FB" pitchFamily="34" charset="0"/>
              </a:rPr>
              <a:t>Each of these points that Hosea makes to Israel all seem to hinge back on the same thing:</a:t>
            </a:r>
          </a:p>
          <a:p>
            <a:pPr algn="ctr">
              <a:buNone/>
            </a:pPr>
            <a:r>
              <a:rPr lang="en-US" sz="3900" i="1" dirty="0" smtClean="0">
                <a:latin typeface="Berlin Sans FB" pitchFamily="34" charset="0"/>
              </a:rPr>
              <a:t>My people are destroyed for a lack of knowledge.</a:t>
            </a:r>
            <a:endParaRPr lang="en-US" sz="3900" dirty="0" smtClean="0">
              <a:latin typeface="Berlin Sans FB" pitchFamily="34" charset="0"/>
            </a:endParaRPr>
          </a:p>
          <a:p>
            <a:endParaRPr lang="en-US" dirty="0"/>
          </a:p>
        </p:txBody>
      </p:sp>
      <p:cxnSp>
        <p:nvCxnSpPr>
          <p:cNvPr id="6" name="Straight Arrow Connector 5"/>
          <p:cNvCxnSpPr/>
          <p:nvPr/>
        </p:nvCxnSpPr>
        <p:spPr>
          <a:xfrm>
            <a:off x="2209800" y="2286000"/>
            <a:ext cx="3124200" cy="22860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2895600" y="2971800"/>
            <a:ext cx="2438400" cy="17526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2362200" y="4038600"/>
            <a:ext cx="2971800" cy="8382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2971800" y="4648200"/>
            <a:ext cx="2362200" cy="4572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2971800" y="5181600"/>
            <a:ext cx="2286000" cy="762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V="1">
            <a:off x="2438400" y="5410200"/>
            <a:ext cx="2819400" cy="4572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1" end="1"/>
                                            </p:txEl>
                                          </p:spTgt>
                                        </p:tgtEl>
                                        <p:attrNameLst>
                                          <p:attrName>style.visibility</p:attrName>
                                        </p:attrNameLst>
                                      </p:cBhvr>
                                      <p:to>
                                        <p:strVal val="visible"/>
                                      </p:to>
                                    </p:set>
                                  </p:childTnLst>
                                </p:cTn>
                              </p:par>
                              <p:par>
                                <p:cTn id="39" presetID="49" presetClass="path" presetSubtype="0" accel="50000" decel="50000" fill="hold" nodeType="withEffect">
                                  <p:stCondLst>
                                    <p:cond delay="0"/>
                                  </p:stCondLst>
                                  <p:childTnLst>
                                    <p:animMotion origin="layout" path="M -3.88889E-6 2.96296E-6 L 0.46424 0.59004 " pathEditMode="relative" rAng="0" ptsTypes="AA">
                                      <p:cBhvr>
                                        <p:cTn id="40" dur="2000" fill="hold"/>
                                        <p:tgtEl>
                                          <p:spTgt spid="3">
                                            <p:txEl>
                                              <p:pRg st="0" end="0"/>
                                            </p:txEl>
                                          </p:spTgt>
                                        </p:tgtEl>
                                        <p:attrNameLst>
                                          <p:attrName>ppt_x</p:attrName>
                                          <p:attrName>ppt_y</p:attrName>
                                        </p:attrNameLst>
                                      </p:cBhvr>
                                      <p:rCtr x="23212" y="29491"/>
                                    </p:animMotion>
                                  </p:childTnLst>
                                </p:cTn>
                              </p:par>
                            </p:childTnLst>
                          </p:cTn>
                        </p:par>
                        <p:par>
                          <p:cTn id="41" fill="hold">
                            <p:stCondLst>
                              <p:cond delay="2000"/>
                            </p:stCondLst>
                            <p:childTnLst>
                              <p:par>
                                <p:cTn id="42" presetID="1" presetClass="exit" presetSubtype="0" fill="hold" nodeType="afterEffect">
                                  <p:stCondLst>
                                    <p:cond delay="0"/>
                                  </p:stCondLst>
                                  <p:childTnLst>
                                    <p:set>
                                      <p:cBhvr>
                                        <p:cTn id="43" dur="1" fill="hold">
                                          <p:stCondLst>
                                            <p:cond delay="0"/>
                                          </p:stCondLst>
                                        </p:cTn>
                                        <p:tgtEl>
                                          <p:spTgt spid="3">
                                            <p:txEl>
                                              <p:pRg st="0" end="0"/>
                                            </p:txEl>
                                          </p:spTgt>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nodeType="clickEffect">
                                  <p:stCondLst>
                                    <p:cond delay="0"/>
                                  </p:stCondLst>
                                  <p:childTnLst>
                                    <p:set>
                                      <p:cBhvr>
                                        <p:cTn id="47" dur="1" fill="hold">
                                          <p:stCondLst>
                                            <p:cond delay="0"/>
                                          </p:stCondLst>
                                        </p:cTn>
                                        <p:tgtEl>
                                          <p:spTgt spid="6"/>
                                        </p:tgtEl>
                                        <p:attrNameLst>
                                          <p:attrName>style.visibility</p:attrName>
                                        </p:attrNameLst>
                                      </p:cBhvr>
                                      <p:to>
                                        <p:strVal val="visible"/>
                                      </p:to>
                                    </p:set>
                                    <p:animEffect transition="in" filter="wipe(left)">
                                      <p:cBhvr>
                                        <p:cTn id="48" dur="500"/>
                                        <p:tgtEl>
                                          <p:spTgt spid="6"/>
                                        </p:tgtEl>
                                      </p:cBhvr>
                                    </p:animEffect>
                                  </p:childTnLst>
                                </p:cTn>
                              </p:par>
                            </p:childTnLst>
                          </p:cTn>
                        </p:par>
                        <p:par>
                          <p:cTn id="49" fill="hold">
                            <p:stCondLst>
                              <p:cond delay="500"/>
                            </p:stCondLst>
                            <p:childTnLst>
                              <p:par>
                                <p:cTn id="50" presetID="22" presetClass="entr" presetSubtype="8" fill="hold" nodeType="after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wipe(left)">
                                      <p:cBhvr>
                                        <p:cTn id="52" dur="500"/>
                                        <p:tgtEl>
                                          <p:spTgt spid="10"/>
                                        </p:tgtEl>
                                      </p:cBhvr>
                                    </p:animEffect>
                                  </p:childTnLst>
                                </p:cTn>
                              </p:par>
                            </p:childTnLst>
                          </p:cTn>
                        </p:par>
                        <p:par>
                          <p:cTn id="53" fill="hold">
                            <p:stCondLst>
                              <p:cond delay="1000"/>
                            </p:stCondLst>
                            <p:childTnLst>
                              <p:par>
                                <p:cTn id="54" presetID="22" presetClass="entr" presetSubtype="8" fill="hold" nodeType="afterEffect">
                                  <p:stCondLst>
                                    <p:cond delay="0"/>
                                  </p:stCondLst>
                                  <p:childTnLst>
                                    <p:set>
                                      <p:cBhvr>
                                        <p:cTn id="55" dur="1" fill="hold">
                                          <p:stCondLst>
                                            <p:cond delay="0"/>
                                          </p:stCondLst>
                                        </p:cTn>
                                        <p:tgtEl>
                                          <p:spTgt spid="14"/>
                                        </p:tgtEl>
                                        <p:attrNameLst>
                                          <p:attrName>style.visibility</p:attrName>
                                        </p:attrNameLst>
                                      </p:cBhvr>
                                      <p:to>
                                        <p:strVal val="visible"/>
                                      </p:to>
                                    </p:set>
                                    <p:animEffect transition="in" filter="wipe(left)">
                                      <p:cBhvr>
                                        <p:cTn id="56" dur="500"/>
                                        <p:tgtEl>
                                          <p:spTgt spid="14"/>
                                        </p:tgtEl>
                                      </p:cBhvr>
                                    </p:animEffect>
                                  </p:childTnLst>
                                </p:cTn>
                              </p:par>
                            </p:childTnLst>
                          </p:cTn>
                        </p:par>
                        <p:par>
                          <p:cTn id="57" fill="hold">
                            <p:stCondLst>
                              <p:cond delay="1500"/>
                            </p:stCondLst>
                            <p:childTnLst>
                              <p:par>
                                <p:cTn id="58" presetID="22" presetClass="entr" presetSubtype="8" fill="hold" nodeType="afterEffect">
                                  <p:stCondLst>
                                    <p:cond delay="0"/>
                                  </p:stCondLst>
                                  <p:childTnLst>
                                    <p:set>
                                      <p:cBhvr>
                                        <p:cTn id="59" dur="1" fill="hold">
                                          <p:stCondLst>
                                            <p:cond delay="0"/>
                                          </p:stCondLst>
                                        </p:cTn>
                                        <p:tgtEl>
                                          <p:spTgt spid="18"/>
                                        </p:tgtEl>
                                        <p:attrNameLst>
                                          <p:attrName>style.visibility</p:attrName>
                                        </p:attrNameLst>
                                      </p:cBhvr>
                                      <p:to>
                                        <p:strVal val="visible"/>
                                      </p:to>
                                    </p:set>
                                    <p:animEffect transition="in" filter="wipe(left)">
                                      <p:cBhvr>
                                        <p:cTn id="60" dur="500"/>
                                        <p:tgtEl>
                                          <p:spTgt spid="18"/>
                                        </p:tgtEl>
                                      </p:cBhvr>
                                    </p:animEffect>
                                  </p:childTnLst>
                                </p:cTn>
                              </p:par>
                            </p:childTnLst>
                          </p:cTn>
                        </p:par>
                        <p:par>
                          <p:cTn id="61" fill="hold">
                            <p:stCondLst>
                              <p:cond delay="2000"/>
                            </p:stCondLst>
                            <p:childTnLst>
                              <p:par>
                                <p:cTn id="62" presetID="22" presetClass="entr" presetSubtype="8" fill="hold" nodeType="after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wipe(left)">
                                      <p:cBhvr>
                                        <p:cTn id="64" dur="500"/>
                                        <p:tgtEl>
                                          <p:spTgt spid="22"/>
                                        </p:tgtEl>
                                      </p:cBhvr>
                                    </p:animEffect>
                                  </p:childTnLst>
                                </p:cTn>
                              </p:par>
                            </p:childTnLst>
                          </p:cTn>
                        </p:par>
                        <p:par>
                          <p:cTn id="65" fill="hold">
                            <p:stCondLst>
                              <p:cond delay="2500"/>
                            </p:stCondLst>
                            <p:childTnLst>
                              <p:par>
                                <p:cTn id="66" presetID="22" presetClass="entr" presetSubtype="8" fill="hold" nodeType="afterEffect">
                                  <p:stCondLst>
                                    <p:cond delay="0"/>
                                  </p:stCondLst>
                                  <p:childTnLst>
                                    <p:set>
                                      <p:cBhvr>
                                        <p:cTn id="67" dur="1" fill="hold">
                                          <p:stCondLst>
                                            <p:cond delay="0"/>
                                          </p:stCondLst>
                                        </p:cTn>
                                        <p:tgtEl>
                                          <p:spTgt spid="26"/>
                                        </p:tgtEl>
                                        <p:attrNameLst>
                                          <p:attrName>style.visibility</p:attrName>
                                        </p:attrNameLst>
                                      </p:cBhvr>
                                      <p:to>
                                        <p:strVal val="visible"/>
                                      </p:to>
                                    </p:set>
                                    <p:animEffect transition="in" filter="wipe(left)">
                                      <p:cBhvr>
                                        <p:cTn id="68"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smtClean="0">
                <a:ln>
                  <a:solidFill>
                    <a:schemeClr val="tx1"/>
                  </a:solidFill>
                </a:ln>
              </a:rPr>
              <a:t>Hosea’s Seven</a:t>
            </a:r>
            <a:endParaRPr lang="en-US" sz="5400" dirty="0">
              <a:ln>
                <a:solidFill>
                  <a:schemeClr val="tx1"/>
                </a:solidFill>
              </a:ln>
            </a:endParaRPr>
          </a:p>
        </p:txBody>
      </p:sp>
      <p:sp>
        <p:nvSpPr>
          <p:cNvPr id="3" name="Content Placeholder 2"/>
          <p:cNvSpPr>
            <a:spLocks noGrp="1"/>
          </p:cNvSpPr>
          <p:nvPr>
            <p:ph sz="quarter" idx="1"/>
          </p:nvPr>
        </p:nvSpPr>
        <p:spPr/>
        <p:txBody>
          <a:bodyPr>
            <a:normAutofit/>
          </a:bodyPr>
          <a:lstStyle/>
          <a:p>
            <a:pPr>
              <a:buNone/>
            </a:pPr>
            <a:r>
              <a:rPr lang="en-US" sz="3600" dirty="0" smtClean="0">
                <a:latin typeface="Berlin Sans FB" pitchFamily="34" charset="0"/>
              </a:rPr>
              <a:t>As it happened to Israel it can happen to us if we </a:t>
            </a:r>
            <a:r>
              <a:rPr lang="en-US" sz="3600" dirty="0" smtClean="0">
                <a:latin typeface="Berlin Sans FB" pitchFamily="34" charset="0"/>
              </a:rPr>
              <a:t>too, </a:t>
            </a:r>
            <a:endParaRPr lang="en-US" sz="3600" dirty="0" smtClean="0">
              <a:latin typeface="Berlin Sans FB" pitchFamily="34" charset="0"/>
            </a:endParaRPr>
          </a:p>
          <a:p>
            <a:pPr>
              <a:buFont typeface="Wingdings" pitchFamily="2" charset="2"/>
              <a:buChar char="Ø"/>
            </a:pPr>
            <a:r>
              <a:rPr lang="en-US" sz="3600" dirty="0" smtClean="0">
                <a:latin typeface="Berlin Sans FB" pitchFamily="34" charset="0"/>
              </a:rPr>
              <a:t>stop </a:t>
            </a:r>
            <a:r>
              <a:rPr lang="en-US" sz="3600" dirty="0" smtClean="0">
                <a:latin typeface="Berlin Sans FB" pitchFamily="34" charset="0"/>
              </a:rPr>
              <a:t>seeking knowledge, </a:t>
            </a:r>
          </a:p>
          <a:p>
            <a:pPr>
              <a:buFont typeface="Wingdings" pitchFamily="2" charset="2"/>
              <a:buChar char="Ø"/>
            </a:pPr>
            <a:r>
              <a:rPr lang="en-US" sz="3600" dirty="0" smtClean="0">
                <a:latin typeface="Berlin Sans FB" pitchFamily="34" charset="0"/>
              </a:rPr>
              <a:t>reject revealed knowledge</a:t>
            </a:r>
            <a:r>
              <a:rPr lang="en-US" sz="3600" dirty="0" smtClean="0">
                <a:latin typeface="Berlin Sans FB" pitchFamily="34" charset="0"/>
              </a:rPr>
              <a:t>, and </a:t>
            </a:r>
          </a:p>
          <a:p>
            <a:pPr>
              <a:buFont typeface="Wingdings" pitchFamily="2" charset="2"/>
              <a:buChar char="Ø"/>
            </a:pPr>
            <a:r>
              <a:rPr lang="en-US" sz="3600" smtClean="0">
                <a:latin typeface="Berlin Sans FB" pitchFamily="34" charset="0"/>
              </a:rPr>
              <a:t>accept </a:t>
            </a:r>
            <a:r>
              <a:rPr lang="en-US" sz="3600" dirty="0" smtClean="0">
                <a:latin typeface="Berlin Sans FB" pitchFamily="34" charset="0"/>
              </a:rPr>
              <a:t>the lies of man.</a:t>
            </a:r>
          </a:p>
          <a:p>
            <a:pPr>
              <a:buNone/>
            </a:pPr>
            <a:endParaRPr lang="en-US" dirty="0" smtClean="0"/>
          </a:p>
          <a:p>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buNone/>
            </a:pPr>
            <a:r>
              <a:rPr lang="en-US" sz="3600" dirty="0" smtClean="0">
                <a:latin typeface="Berlin Sans FB" pitchFamily="34" charset="0"/>
              </a:rPr>
              <a:t>The Old Testament should be studied for the many lessons contained in it.</a:t>
            </a:r>
          </a:p>
          <a:p>
            <a:r>
              <a:rPr lang="en-US" sz="3600" dirty="0" smtClean="0">
                <a:latin typeface="Berlin Sans FB" pitchFamily="34" charset="0"/>
              </a:rPr>
              <a:t>Rom. 15:4 – written for our learning</a:t>
            </a:r>
          </a:p>
          <a:p>
            <a:r>
              <a:rPr lang="en-US" sz="3600" dirty="0" smtClean="0">
                <a:latin typeface="Berlin Sans FB" pitchFamily="34" charset="0"/>
              </a:rPr>
              <a:t>1 Cor. 10:11-12 – examples for admonition</a:t>
            </a:r>
          </a:p>
          <a:p>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smtClean="0">
                <a:ln>
                  <a:solidFill>
                    <a:schemeClr val="tx1"/>
                  </a:solidFill>
                </a:ln>
              </a:rPr>
              <a:t>Hosea’s Seven</a:t>
            </a:r>
            <a:endParaRPr lang="en-US" sz="5400" dirty="0">
              <a:ln>
                <a:solidFill>
                  <a:schemeClr val="tx1"/>
                </a:solidFill>
              </a:ln>
            </a:endParaRPr>
          </a:p>
        </p:txBody>
      </p:sp>
      <p:sp>
        <p:nvSpPr>
          <p:cNvPr id="3" name="Content Placeholder 2"/>
          <p:cNvSpPr>
            <a:spLocks noGrp="1"/>
          </p:cNvSpPr>
          <p:nvPr>
            <p:ph sz="quarter" idx="1"/>
          </p:nvPr>
        </p:nvSpPr>
        <p:spPr/>
        <p:txBody>
          <a:bodyPr>
            <a:normAutofit lnSpcReduction="10000"/>
          </a:bodyPr>
          <a:lstStyle/>
          <a:p>
            <a:pPr marL="514350" indent="-514350">
              <a:buAutoNum type="arabicPeriod"/>
            </a:pPr>
            <a:r>
              <a:rPr lang="en-US" sz="3600" dirty="0" smtClean="0">
                <a:latin typeface="Berlin Sans FB" pitchFamily="34" charset="0"/>
              </a:rPr>
              <a:t>Lack of knowledge</a:t>
            </a:r>
          </a:p>
          <a:p>
            <a:pPr marL="514350" indent="-514350">
              <a:buAutoNum type="arabicPeriod"/>
            </a:pPr>
            <a:r>
              <a:rPr lang="en-US" sz="3600" dirty="0" smtClean="0">
                <a:latin typeface="Berlin Sans FB" pitchFamily="34" charset="0"/>
              </a:rPr>
              <a:t>Pride</a:t>
            </a:r>
          </a:p>
          <a:p>
            <a:pPr marL="514350" indent="-514350">
              <a:buAutoNum type="arabicPeriod"/>
            </a:pPr>
            <a:r>
              <a:rPr lang="en-US" sz="3600" dirty="0" smtClean="0">
                <a:latin typeface="Berlin Sans FB" pitchFamily="34" charset="0"/>
              </a:rPr>
              <a:t>Instability</a:t>
            </a:r>
          </a:p>
          <a:p>
            <a:pPr marL="514350" indent="-514350">
              <a:buAutoNum type="arabicPeriod"/>
            </a:pPr>
            <a:r>
              <a:rPr lang="en-US" sz="3600" dirty="0" smtClean="0">
                <a:latin typeface="Berlin Sans FB" pitchFamily="34" charset="0"/>
              </a:rPr>
              <a:t>Mixing with the world</a:t>
            </a:r>
          </a:p>
          <a:p>
            <a:pPr marL="514350" indent="-514350">
              <a:buAutoNum type="arabicPeriod"/>
            </a:pPr>
            <a:r>
              <a:rPr lang="en-US" sz="3600" dirty="0" smtClean="0">
                <a:latin typeface="Berlin Sans FB" pitchFamily="34" charset="0"/>
              </a:rPr>
              <a:t>Corruption</a:t>
            </a:r>
          </a:p>
          <a:p>
            <a:pPr marL="514350" indent="-514350">
              <a:buAutoNum type="arabicPeriod"/>
            </a:pPr>
            <a:r>
              <a:rPr lang="en-US" sz="3600" dirty="0" smtClean="0">
                <a:latin typeface="Berlin Sans FB" pitchFamily="34" charset="0"/>
              </a:rPr>
              <a:t>Backsliding</a:t>
            </a:r>
          </a:p>
          <a:p>
            <a:pPr marL="514350" indent="-514350">
              <a:buAutoNum type="arabicPeriod"/>
            </a:pPr>
            <a:r>
              <a:rPr lang="en-US" sz="3600" dirty="0" smtClean="0">
                <a:latin typeface="Berlin Sans FB" pitchFamily="34" charset="0"/>
              </a:rPr>
              <a:t>Idolatry</a:t>
            </a:r>
          </a:p>
          <a:p>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smtClean="0">
                <a:ln>
                  <a:solidFill>
                    <a:schemeClr val="tx1"/>
                  </a:solidFill>
                </a:ln>
              </a:rPr>
              <a:t>Hosea’s Seven</a:t>
            </a:r>
            <a:endParaRPr lang="en-US" sz="5400" dirty="0">
              <a:ln>
                <a:solidFill>
                  <a:schemeClr val="tx1"/>
                </a:solidFill>
              </a:ln>
            </a:endParaRPr>
          </a:p>
        </p:txBody>
      </p:sp>
      <p:sp>
        <p:nvSpPr>
          <p:cNvPr id="3" name="Content Placeholder 2"/>
          <p:cNvSpPr>
            <a:spLocks noGrp="1"/>
          </p:cNvSpPr>
          <p:nvPr>
            <p:ph sz="quarter" idx="1"/>
          </p:nvPr>
        </p:nvSpPr>
        <p:spPr/>
        <p:txBody>
          <a:bodyPr>
            <a:normAutofit lnSpcReduction="10000"/>
          </a:bodyPr>
          <a:lstStyle/>
          <a:p>
            <a:pPr>
              <a:buNone/>
            </a:pPr>
            <a:r>
              <a:rPr lang="en-US" sz="3600" dirty="0" smtClean="0">
                <a:latin typeface="Berlin Sans FB" pitchFamily="34" charset="0"/>
              </a:rPr>
              <a:t>Hosea gives us seven things to remember about the nation of Israel.</a:t>
            </a:r>
          </a:p>
          <a:p>
            <a:pPr marL="514350" lvl="0" indent="-514350">
              <a:buFont typeface="+mj-lt"/>
              <a:buAutoNum type="arabicPeriod"/>
            </a:pPr>
            <a:r>
              <a:rPr lang="en-US" sz="3600" dirty="0" smtClean="0">
                <a:latin typeface="Berlin Sans FB" pitchFamily="34" charset="0"/>
              </a:rPr>
              <a:t>Lack of knowledge – Hosea 4:6</a:t>
            </a:r>
          </a:p>
          <a:p>
            <a:r>
              <a:rPr lang="en-US" sz="3600" dirty="0" smtClean="0">
                <a:latin typeface="Berlin Sans FB" pitchFamily="34" charset="0"/>
              </a:rPr>
              <a:t>God has always commanded His people to know His law.</a:t>
            </a:r>
          </a:p>
          <a:p>
            <a:r>
              <a:rPr lang="en-US" sz="3600" dirty="0" smtClean="0">
                <a:latin typeface="Berlin Sans FB" pitchFamily="34" charset="0"/>
              </a:rPr>
              <a:t>Deut. 8:1 – remember and observe</a:t>
            </a:r>
          </a:p>
          <a:p>
            <a:r>
              <a:rPr lang="en-US" sz="3600" dirty="0" smtClean="0">
                <a:latin typeface="Berlin Sans FB" pitchFamily="34" charset="0"/>
              </a:rPr>
              <a:t>2 Tim. 2:15 – rightly dividing God’s word ensures not being ashamed</a:t>
            </a:r>
          </a:p>
          <a:p>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smtClean="0">
                <a:ln>
                  <a:solidFill>
                    <a:schemeClr val="tx1"/>
                  </a:solidFill>
                </a:ln>
              </a:rPr>
              <a:t>Hosea’s Seven</a:t>
            </a:r>
            <a:endParaRPr lang="en-US" sz="5400" dirty="0">
              <a:ln>
                <a:solidFill>
                  <a:schemeClr val="tx1"/>
                </a:solidFill>
              </a:ln>
            </a:endParaRPr>
          </a:p>
        </p:txBody>
      </p:sp>
      <p:sp>
        <p:nvSpPr>
          <p:cNvPr id="3" name="Content Placeholder 2"/>
          <p:cNvSpPr>
            <a:spLocks noGrp="1"/>
          </p:cNvSpPr>
          <p:nvPr>
            <p:ph sz="quarter" idx="1"/>
          </p:nvPr>
        </p:nvSpPr>
        <p:spPr/>
        <p:txBody>
          <a:bodyPr>
            <a:normAutofit lnSpcReduction="10000"/>
          </a:bodyPr>
          <a:lstStyle/>
          <a:p>
            <a:pPr>
              <a:buNone/>
            </a:pPr>
            <a:r>
              <a:rPr lang="en-US" sz="3600" dirty="0" smtClean="0">
                <a:latin typeface="Berlin Sans FB" pitchFamily="34" charset="0"/>
              </a:rPr>
              <a:t>Faithfulness always depends upon knowledge.  Whether it is individual faithfulness or the collective faithfulness of the local congregation we must turn to God’s word for knowledge.</a:t>
            </a:r>
          </a:p>
          <a:p>
            <a:r>
              <a:rPr lang="en-US" sz="3600" dirty="0" smtClean="0">
                <a:latin typeface="Berlin Sans FB" pitchFamily="34" charset="0"/>
              </a:rPr>
              <a:t>2 Peter 1:5-8 – grow in these</a:t>
            </a:r>
          </a:p>
          <a:p>
            <a:r>
              <a:rPr lang="en-US" sz="3600" dirty="0" smtClean="0">
                <a:latin typeface="Berlin Sans FB" pitchFamily="34" charset="0"/>
              </a:rPr>
              <a:t>2 Peter 3:18 – grow in the grace and knowledge of Christ</a:t>
            </a:r>
          </a:p>
          <a:p>
            <a:pPr>
              <a:buNone/>
            </a:pPr>
            <a:endParaRPr lang="en-US" dirty="0" smtClean="0"/>
          </a:p>
          <a:p>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smtClean="0">
                <a:ln>
                  <a:solidFill>
                    <a:schemeClr val="tx1"/>
                  </a:solidFill>
                </a:ln>
              </a:rPr>
              <a:t>Hosea’s Seven</a:t>
            </a:r>
            <a:endParaRPr lang="en-US" sz="5400" dirty="0">
              <a:ln>
                <a:solidFill>
                  <a:schemeClr val="tx1"/>
                </a:solidFill>
              </a:ln>
            </a:endParaRPr>
          </a:p>
        </p:txBody>
      </p:sp>
      <p:sp>
        <p:nvSpPr>
          <p:cNvPr id="3" name="Content Placeholder 2"/>
          <p:cNvSpPr>
            <a:spLocks noGrp="1"/>
          </p:cNvSpPr>
          <p:nvPr>
            <p:ph sz="quarter" idx="1"/>
          </p:nvPr>
        </p:nvSpPr>
        <p:spPr/>
        <p:txBody>
          <a:bodyPr>
            <a:normAutofit/>
          </a:bodyPr>
          <a:lstStyle/>
          <a:p>
            <a:pPr>
              <a:buNone/>
            </a:pPr>
            <a:r>
              <a:rPr lang="en-US" sz="3600" dirty="0" smtClean="0">
                <a:latin typeface="Berlin Sans FB" pitchFamily="34" charset="0"/>
              </a:rPr>
              <a:t>Why do the denominations flourish; because people are ignorant of the Bible.</a:t>
            </a:r>
          </a:p>
          <a:p>
            <a:r>
              <a:rPr lang="en-US" sz="3600" dirty="0" smtClean="0">
                <a:latin typeface="Berlin Sans FB" pitchFamily="34" charset="0"/>
              </a:rPr>
              <a:t>1 Tim. 3:15 – the pillar and ground of the </a:t>
            </a:r>
            <a:r>
              <a:rPr lang="en-US" sz="3600" dirty="0" smtClean="0">
                <a:latin typeface="Berlin Sans FB" pitchFamily="34" charset="0"/>
              </a:rPr>
              <a:t>truth</a:t>
            </a:r>
          </a:p>
          <a:p>
            <a:r>
              <a:rPr lang="en-US" sz="3600" dirty="0" smtClean="0">
                <a:latin typeface="Berlin Sans FB" pitchFamily="34" charset="0"/>
              </a:rPr>
              <a:t>Eph. 3:10 – make known the manifold wisdom of God</a:t>
            </a:r>
            <a:endParaRPr lang="en-US" sz="3600" dirty="0" smtClean="0">
              <a:latin typeface="Berlin Sans FB" pitchFamily="34" charset="0"/>
            </a:endParaRPr>
          </a:p>
          <a:p>
            <a:pPr>
              <a:buNone/>
            </a:pPr>
            <a:endParaRPr lang="en-US" dirty="0" smtClean="0"/>
          </a:p>
          <a:p>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smtClean="0">
                <a:ln>
                  <a:solidFill>
                    <a:schemeClr val="tx1"/>
                  </a:solidFill>
                </a:ln>
              </a:rPr>
              <a:t>Hosea’s Seven</a:t>
            </a:r>
            <a:endParaRPr lang="en-US" sz="5400" dirty="0">
              <a:ln>
                <a:solidFill>
                  <a:schemeClr val="tx1"/>
                </a:solidFill>
              </a:ln>
            </a:endParaRPr>
          </a:p>
        </p:txBody>
      </p:sp>
      <p:sp>
        <p:nvSpPr>
          <p:cNvPr id="3" name="Content Placeholder 2"/>
          <p:cNvSpPr>
            <a:spLocks noGrp="1"/>
          </p:cNvSpPr>
          <p:nvPr>
            <p:ph sz="quarter" idx="1"/>
          </p:nvPr>
        </p:nvSpPr>
        <p:spPr/>
        <p:txBody>
          <a:bodyPr>
            <a:normAutofit/>
          </a:bodyPr>
          <a:lstStyle/>
          <a:p>
            <a:pPr marL="742950" lvl="0" indent="-742950">
              <a:buFont typeface="+mj-lt"/>
              <a:buAutoNum type="arabicPeriod" startAt="2"/>
            </a:pPr>
            <a:r>
              <a:rPr lang="en-US" sz="3600" dirty="0" smtClean="0">
                <a:latin typeface="Berlin Sans FB" pitchFamily="34" charset="0"/>
              </a:rPr>
              <a:t>Pride – Hosea 5:5</a:t>
            </a:r>
          </a:p>
          <a:p>
            <a:r>
              <a:rPr lang="en-US" sz="3600" dirty="0" smtClean="0">
                <a:latin typeface="Berlin Sans FB" pitchFamily="34" charset="0"/>
              </a:rPr>
              <a:t>Prov. 29:23 – pride will bring us down</a:t>
            </a:r>
          </a:p>
          <a:p>
            <a:pPr lvl="1"/>
            <a:r>
              <a:rPr lang="en-US" sz="3100" dirty="0" smtClean="0">
                <a:latin typeface="Berlin Sans FB" pitchFamily="34" charset="0"/>
              </a:rPr>
              <a:t>Prov</a:t>
            </a:r>
            <a:r>
              <a:rPr lang="en-US" sz="3100" dirty="0" smtClean="0">
                <a:latin typeface="Berlin Sans FB" pitchFamily="34" charset="0"/>
              </a:rPr>
              <a:t>. 11:2, 13:10, 16:18</a:t>
            </a:r>
            <a:r>
              <a:rPr lang="en-US" sz="3100" dirty="0" smtClean="0">
                <a:latin typeface="Berlin Sans FB" pitchFamily="34" charset="0"/>
              </a:rPr>
              <a:t>, </a:t>
            </a:r>
            <a:r>
              <a:rPr lang="en-US" sz="3100" dirty="0" smtClean="0">
                <a:latin typeface="Berlin Sans FB" pitchFamily="34" charset="0"/>
              </a:rPr>
              <a:t>18:12, 21:4, 28:25</a:t>
            </a:r>
            <a:endParaRPr lang="en-US" sz="3100" dirty="0" smtClean="0">
              <a:latin typeface="Berlin Sans FB" pitchFamily="34" charset="0"/>
            </a:endParaRPr>
          </a:p>
          <a:p>
            <a:r>
              <a:rPr lang="en-US" sz="3600" dirty="0" smtClean="0">
                <a:latin typeface="Berlin Sans FB" pitchFamily="34" charset="0"/>
              </a:rPr>
              <a:t>James 4:6 – God resists the proud</a:t>
            </a:r>
          </a:p>
          <a:p>
            <a:r>
              <a:rPr lang="en-US" sz="3600" dirty="0" smtClean="0">
                <a:latin typeface="Berlin Sans FB" pitchFamily="34" charset="0"/>
              </a:rPr>
              <a:t>Luke 18:9-14 – </a:t>
            </a:r>
            <a:r>
              <a:rPr lang="en-US" sz="3600" dirty="0" smtClean="0">
                <a:latin typeface="Berlin Sans FB" pitchFamily="34" charset="0"/>
              </a:rPr>
              <a:t>the pride of the Pharisee</a:t>
            </a:r>
            <a:endParaRPr lang="en-US" sz="3600" dirty="0" smtClean="0">
              <a:latin typeface="Berlin Sans FB" pitchFamily="34" charset="0"/>
            </a:endParaRPr>
          </a:p>
          <a:p>
            <a:pPr>
              <a:buNone/>
            </a:pPr>
            <a:endParaRPr lang="en-US" dirty="0" smtClean="0"/>
          </a:p>
          <a:p>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smtClean="0">
                <a:ln>
                  <a:solidFill>
                    <a:schemeClr val="tx1"/>
                  </a:solidFill>
                </a:ln>
              </a:rPr>
              <a:t>Hosea’s Seven</a:t>
            </a:r>
            <a:endParaRPr lang="en-US" sz="5400" dirty="0">
              <a:ln>
                <a:solidFill>
                  <a:schemeClr val="tx1"/>
                </a:solidFill>
              </a:ln>
            </a:endParaRPr>
          </a:p>
        </p:txBody>
      </p:sp>
      <p:sp>
        <p:nvSpPr>
          <p:cNvPr id="3" name="Content Placeholder 2"/>
          <p:cNvSpPr>
            <a:spLocks noGrp="1"/>
          </p:cNvSpPr>
          <p:nvPr>
            <p:ph sz="quarter" idx="1"/>
          </p:nvPr>
        </p:nvSpPr>
        <p:spPr>
          <a:xfrm>
            <a:off x="301752" y="1527048"/>
            <a:ext cx="8503920" cy="4873752"/>
          </a:xfrm>
        </p:spPr>
        <p:txBody>
          <a:bodyPr>
            <a:normAutofit lnSpcReduction="10000"/>
          </a:bodyPr>
          <a:lstStyle/>
          <a:p>
            <a:pPr marL="742950" lvl="0" indent="-742950">
              <a:buFont typeface="+mj-lt"/>
              <a:buAutoNum type="arabicPeriod" startAt="3"/>
            </a:pPr>
            <a:r>
              <a:rPr lang="en-US" sz="3600" dirty="0" smtClean="0">
                <a:latin typeface="Berlin Sans FB" pitchFamily="34" charset="0"/>
              </a:rPr>
              <a:t>Instability – Hosea 6:4</a:t>
            </a:r>
          </a:p>
          <a:p>
            <a:r>
              <a:rPr lang="en-US" sz="3600" dirty="0" smtClean="0">
                <a:latin typeface="Berlin Sans FB" pitchFamily="34" charset="0"/>
              </a:rPr>
              <a:t>Jer. 2:36 – Why do you gad about…?</a:t>
            </a:r>
          </a:p>
          <a:p>
            <a:r>
              <a:rPr lang="en-US" sz="3600" dirty="0" smtClean="0">
                <a:latin typeface="Berlin Sans FB" pitchFamily="34" charset="0"/>
              </a:rPr>
              <a:t>1 Cor. 15:58 – be steadfast and immovable</a:t>
            </a:r>
          </a:p>
          <a:p>
            <a:r>
              <a:rPr lang="en-US" sz="3600" dirty="0" smtClean="0">
                <a:latin typeface="Berlin Sans FB" pitchFamily="34" charset="0"/>
              </a:rPr>
              <a:t>Eph. 3:16-17 – strengthened, rooted, and grounded</a:t>
            </a:r>
          </a:p>
          <a:p>
            <a:r>
              <a:rPr lang="en-US" sz="3600" dirty="0" smtClean="0">
                <a:latin typeface="Berlin Sans FB" pitchFamily="34" charset="0"/>
              </a:rPr>
              <a:t>Heb. 13:9 – do not be carried away…</a:t>
            </a:r>
          </a:p>
          <a:p>
            <a:r>
              <a:rPr lang="en-US" sz="3600" dirty="0" smtClean="0">
                <a:latin typeface="Berlin Sans FB" pitchFamily="34" charset="0"/>
              </a:rPr>
              <a:t>James 1:6-8 – the doubter is like a driven wave, unstable</a:t>
            </a:r>
          </a:p>
          <a:p>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smtClean="0">
                <a:ln>
                  <a:solidFill>
                    <a:schemeClr val="tx1"/>
                  </a:solidFill>
                </a:ln>
              </a:rPr>
              <a:t>Hosea’s Seven</a:t>
            </a:r>
            <a:endParaRPr lang="en-US" sz="5400" dirty="0">
              <a:ln>
                <a:solidFill>
                  <a:schemeClr val="tx1"/>
                </a:solidFill>
              </a:ln>
            </a:endParaRPr>
          </a:p>
        </p:txBody>
      </p:sp>
      <p:sp>
        <p:nvSpPr>
          <p:cNvPr id="3" name="Content Placeholder 2"/>
          <p:cNvSpPr>
            <a:spLocks noGrp="1"/>
          </p:cNvSpPr>
          <p:nvPr>
            <p:ph sz="quarter" idx="1"/>
          </p:nvPr>
        </p:nvSpPr>
        <p:spPr/>
        <p:txBody>
          <a:bodyPr>
            <a:normAutofit/>
          </a:bodyPr>
          <a:lstStyle/>
          <a:p>
            <a:pPr marL="514350" lvl="0" indent="-514350">
              <a:buFont typeface="+mj-lt"/>
              <a:buAutoNum type="arabicPeriod" startAt="4"/>
            </a:pPr>
            <a:r>
              <a:rPr lang="en-US" sz="3600" dirty="0" smtClean="0">
                <a:latin typeface="Berlin Sans FB" pitchFamily="34" charset="0"/>
              </a:rPr>
              <a:t>Mixing with the world – Hosea 7:8</a:t>
            </a:r>
          </a:p>
          <a:p>
            <a:r>
              <a:rPr lang="en-US" sz="3600" dirty="0" smtClean="0">
                <a:latin typeface="Berlin Sans FB" pitchFamily="34" charset="0"/>
              </a:rPr>
              <a:t>Ex. 23:31-33; Lev. 20:22-26 – be separate from the nations</a:t>
            </a:r>
          </a:p>
          <a:p>
            <a:r>
              <a:rPr lang="en-US" sz="3600" dirty="0" smtClean="0">
                <a:latin typeface="Berlin Sans FB" pitchFamily="34" charset="0"/>
              </a:rPr>
              <a:t>Deut. </a:t>
            </a:r>
            <a:r>
              <a:rPr lang="en-US" sz="3600" dirty="0" smtClean="0">
                <a:latin typeface="Berlin Sans FB" pitchFamily="34" charset="0"/>
              </a:rPr>
              <a:t>6:4-5; </a:t>
            </a:r>
            <a:r>
              <a:rPr lang="en-US" sz="3600" dirty="0" smtClean="0">
                <a:latin typeface="Berlin Sans FB" pitchFamily="34" charset="0"/>
              </a:rPr>
              <a:t>Matt. 22:37 – O.T. or N.T. you shall love the Lord your God…</a:t>
            </a:r>
          </a:p>
          <a:p>
            <a:pPr>
              <a:buNone/>
            </a:pPr>
            <a:endParaRPr lang="en-US" dirty="0" smtClean="0"/>
          </a:p>
          <a:p>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75</TotalTime>
  <Words>648</Words>
  <Application>Microsoft Office PowerPoint</Application>
  <PresentationFormat>On-screen Show (4:3)</PresentationFormat>
  <Paragraphs>83</Paragraphs>
  <Slides>15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Georgia</vt:lpstr>
      <vt:lpstr>Wingdings 2</vt:lpstr>
      <vt:lpstr>Berlin Sans FB</vt:lpstr>
      <vt:lpstr>Wingdings</vt:lpstr>
      <vt:lpstr>Calibri</vt:lpstr>
      <vt:lpstr>Civic</vt:lpstr>
      <vt:lpstr>Slide 1</vt:lpstr>
      <vt:lpstr>Slide 2</vt:lpstr>
      <vt:lpstr>Hosea’s Seven</vt:lpstr>
      <vt:lpstr>Hosea’s Seven</vt:lpstr>
      <vt:lpstr>Hosea’s Seven</vt:lpstr>
      <vt:lpstr>Hosea’s Seven</vt:lpstr>
      <vt:lpstr>Hosea’s Seven</vt:lpstr>
      <vt:lpstr>Hosea’s Seven</vt:lpstr>
      <vt:lpstr>Hosea’s Seven</vt:lpstr>
      <vt:lpstr>Hosea’s Seven</vt:lpstr>
      <vt:lpstr>Hosea’s Seven</vt:lpstr>
      <vt:lpstr>Hosea’s Seven</vt:lpstr>
      <vt:lpstr>Hosea’s Seven</vt:lpstr>
      <vt:lpstr>Hosea’s Seven</vt:lpstr>
      <vt:lpstr>Hosea’s Seven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Chip</dc:creator>
  <cp:lastModifiedBy>Chip Foster</cp:lastModifiedBy>
  <cp:revision>9</cp:revision>
  <dcterms:created xsi:type="dcterms:W3CDTF">2006-08-16T00:00:00Z</dcterms:created>
  <dcterms:modified xsi:type="dcterms:W3CDTF">2012-05-04T01:51:44Z</dcterms:modified>
</cp:coreProperties>
</file>